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40"/>
  </p:notesMasterIdLst>
  <p:handoutMasterIdLst>
    <p:handoutMasterId r:id="rId41"/>
  </p:handoutMasterIdLst>
  <p:sldIdLst>
    <p:sldId id="467" r:id="rId6"/>
    <p:sldId id="468" r:id="rId7"/>
    <p:sldId id="258" r:id="rId8"/>
    <p:sldId id="278" r:id="rId9"/>
    <p:sldId id="279" r:id="rId10"/>
    <p:sldId id="260" r:id="rId11"/>
    <p:sldId id="396" r:id="rId12"/>
    <p:sldId id="322" r:id="rId13"/>
    <p:sldId id="397" r:id="rId14"/>
    <p:sldId id="398" r:id="rId15"/>
    <p:sldId id="399" r:id="rId16"/>
    <p:sldId id="382" r:id="rId17"/>
    <p:sldId id="400" r:id="rId18"/>
    <p:sldId id="401" r:id="rId19"/>
    <p:sldId id="321" r:id="rId20"/>
    <p:sldId id="355" r:id="rId21"/>
    <p:sldId id="402" r:id="rId22"/>
    <p:sldId id="435" r:id="rId23"/>
    <p:sldId id="436" r:id="rId24"/>
    <p:sldId id="404" r:id="rId25"/>
    <p:sldId id="405" r:id="rId26"/>
    <p:sldId id="415" r:id="rId27"/>
    <p:sldId id="407" r:id="rId28"/>
    <p:sldId id="410" r:id="rId29"/>
    <p:sldId id="411" r:id="rId30"/>
    <p:sldId id="412" r:id="rId31"/>
    <p:sldId id="416" r:id="rId32"/>
    <p:sldId id="418" r:id="rId33"/>
    <p:sldId id="308" r:id="rId34"/>
    <p:sldId id="307" r:id="rId35"/>
    <p:sldId id="495" r:id="rId36"/>
    <p:sldId id="493" r:id="rId37"/>
    <p:sldId id="494" r:id="rId38"/>
    <p:sldId id="417" r:id="rId39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F"/>
    <a:srgbClr val="FDB5A1"/>
    <a:srgbClr val="D73529"/>
    <a:srgbClr val="F1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558"/>
  </p:normalViewPr>
  <p:slideViewPr>
    <p:cSldViewPr>
      <p:cViewPr varScale="1">
        <p:scale>
          <a:sx n="121" d="100"/>
          <a:sy n="121" d="100"/>
        </p:scale>
        <p:origin x="19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1/20/20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1/20/20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35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19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77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30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40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65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3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16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5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4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158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78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5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28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96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75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5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14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2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61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45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30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4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48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7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3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24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1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05178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5-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5-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5-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5-4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5-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8093" y="3962400"/>
            <a:ext cx="54102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MGT 103 Product Marketing &amp; Management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M,W  11:00 a.m. – 12:20 p.m., OTRSN 1S114</a:t>
            </a:r>
          </a:p>
          <a:p>
            <a:pPr eaLnBrk="1" hangingPunct="1">
              <a:defRPr/>
            </a:pPr>
            <a:endParaRPr lang="en-US" sz="1600" b="1" dirty="0">
              <a:latin typeface="+mn-lt"/>
              <a:cs typeface="Calibri" charset="0"/>
            </a:endParaRP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Professor Burt De Mill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5CB79C-D292-8448-90B2-8ECC329387F8}"/>
              </a:ext>
            </a:extLst>
          </p:cNvPr>
          <p:cNvSpPr txBox="1">
            <a:spLocks/>
          </p:cNvSpPr>
          <p:nvPr/>
        </p:nvSpPr>
        <p:spPr bwMode="auto">
          <a:xfrm>
            <a:off x="2971800" y="2732690"/>
            <a:ext cx="546278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>
                <a:solidFill>
                  <a:srgbClr val="28479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Lecture #5</a:t>
            </a:r>
          </a:p>
          <a:p>
            <a:r>
              <a:rPr lang="en-US" sz="2400" kern="0" dirty="0"/>
              <a:t>Consumer Behavior</a:t>
            </a:r>
          </a:p>
          <a:p>
            <a:r>
              <a:rPr lang="en-US" sz="2400" kern="0" dirty="0"/>
              <a:t>Wed. January 22, 2020</a:t>
            </a:r>
          </a:p>
        </p:txBody>
      </p:sp>
    </p:spTree>
    <p:extLst>
      <p:ext uri="{BB962C8B-B14F-4D97-AF65-F5344CB8AC3E}">
        <p14:creationId xmlns:p14="http://schemas.microsoft.com/office/powerpoint/2010/main" val="339250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6800" y="210243"/>
            <a:ext cx="7620000" cy="1143000"/>
          </a:xfrm>
        </p:spPr>
        <p:txBody>
          <a:bodyPr anchor="ctr"/>
          <a:lstStyle/>
          <a:p>
            <a:pPr marL="228600" eaLnBrk="1" hangingPunct="1"/>
            <a:r>
              <a:rPr lang="en-US" sz="2400" b="1">
                <a:solidFill>
                  <a:srgbClr val="00B0F0"/>
                </a:solidFill>
              </a:rPr>
              <a:t>CONSUMER PURCHASE DECISION PROCESS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PURCHASE DECISION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3000" y="1600200"/>
            <a:ext cx="7543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Purchase Decision: Buying Value</a:t>
            </a:r>
          </a:p>
          <a:p>
            <a:endParaRPr lang="en-US" b="1"/>
          </a:p>
          <a:p>
            <a:pPr marL="0" indent="0">
              <a:buNone/>
            </a:pPr>
            <a:r>
              <a:rPr lang="en-US" b="1"/>
              <a:t>Make the Purchase Decision by:</a:t>
            </a:r>
          </a:p>
          <a:p>
            <a:pPr marL="914400" lvl="2" indent="-514350">
              <a:buFont typeface="+mj-lt"/>
              <a:buAutoNum type="arabicPeriod"/>
            </a:pPr>
            <a:r>
              <a:rPr lang="en-US" b="1"/>
              <a:t>Decide from Whom to Buy</a:t>
            </a:r>
          </a:p>
          <a:p>
            <a:pPr marL="914400" lvl="2" indent="-514350">
              <a:buFont typeface="+mj-lt"/>
              <a:buAutoNum type="arabicPeriod"/>
            </a:pPr>
            <a:r>
              <a:rPr lang="en-US" b="1"/>
              <a:t>Decide When to Buy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241412"/>
            <a:ext cx="1993089" cy="2874539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CB8C8BC-D78B-4F6B-AF2A-8B71329C70C3}"/>
              </a:ext>
            </a:extLst>
          </p:cNvPr>
          <p:cNvSpPr txBox="1">
            <a:spLocks/>
          </p:cNvSpPr>
          <p:nvPr/>
        </p:nvSpPr>
        <p:spPr>
          <a:xfrm>
            <a:off x="5486400" y="6697662"/>
            <a:ext cx="3657600" cy="224725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©</a:t>
            </a:r>
            <a:r>
              <a:rPr lang="en-US" err="1"/>
              <a:t>Seb</a:t>
            </a:r>
            <a:r>
              <a:rPr lang="en-US"/>
              <a:t> Oliver/</a:t>
            </a:r>
            <a:r>
              <a:rPr lang="en-US" err="1"/>
              <a:t>Cultura</a:t>
            </a:r>
            <a:r>
              <a:rPr lang="en-US"/>
              <a:t>/Getty Images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62224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95400" y="223122"/>
            <a:ext cx="7391400" cy="1143000"/>
          </a:xfrm>
        </p:spPr>
        <p:txBody>
          <a:bodyPr anchor="ctr"/>
          <a:lstStyle/>
          <a:p>
            <a:pPr marL="228600" eaLnBrk="1" hangingPunct="1"/>
            <a:r>
              <a:rPr lang="en-US" sz="2400" b="1">
                <a:solidFill>
                  <a:srgbClr val="00B0F0"/>
                </a:solidFill>
              </a:rPr>
              <a:t>CONSUMER PURCHASE DECISION PROCESS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POSTPURCHASE BEHAVIOR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Post purchase Behavior: Realizing Value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Customer Satisfaction Studies</a:t>
            </a:r>
          </a:p>
          <a:p>
            <a:pPr lvl="1">
              <a:buFont typeface="Arial"/>
              <a:buChar char="•"/>
            </a:pPr>
            <a:r>
              <a:rPr lang="en-US" b="1" dirty="0"/>
              <a:t>Satisfied Customers Tell </a:t>
            </a:r>
            <a:r>
              <a:rPr lang="en-US" b="1" u="sng" dirty="0"/>
              <a:t>3 People </a:t>
            </a:r>
          </a:p>
          <a:p>
            <a:pPr lvl="1">
              <a:buFont typeface="Arial"/>
              <a:buChar char="•"/>
            </a:pPr>
            <a:r>
              <a:rPr lang="en-US" b="1" dirty="0"/>
              <a:t>Dissatisfied Customers Tell </a:t>
            </a:r>
            <a:r>
              <a:rPr lang="en-US" b="1" u="sng" dirty="0"/>
              <a:t>9 People</a:t>
            </a:r>
            <a:r>
              <a:rPr lang="en-US" b="1" dirty="0"/>
              <a:t>!</a:t>
            </a:r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Cognitive Dissonance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/>
              <a:t>”Buyers Remorse”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/>
              <a:t>  Use post sale reinforcement to alleviate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6688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143000" y="160338"/>
            <a:ext cx="7904163" cy="105886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</a:pP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75581" y="191761"/>
            <a:ext cx="7239000" cy="1143000"/>
          </a:xfrm>
        </p:spPr>
        <p:txBody>
          <a:bodyPr/>
          <a:lstStyle/>
          <a:p>
            <a:r>
              <a:rPr lang="en-US" sz="3200" b="1">
                <a:solidFill>
                  <a:srgbClr val="00B0F0"/>
                </a:solidFill>
              </a:rPr>
              <a:t>MARKETING MATTERS</a:t>
            </a:r>
            <a:br>
              <a:rPr lang="en-US" sz="28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How Much Is a Satisfied Customer Worth?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3000" y="1366184"/>
            <a:ext cx="5950591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Customer Satisfaction Underlies the Marketing Concept</a:t>
            </a:r>
          </a:p>
          <a:p>
            <a:pPr marL="0" indent="0">
              <a:buNone/>
            </a:pPr>
            <a:r>
              <a:rPr lang="en-US" sz="2400" b="1" dirty="0"/>
              <a:t>How Much is it Worth?</a:t>
            </a:r>
          </a:p>
          <a:p>
            <a:pPr>
              <a:buFont typeface="Arial"/>
              <a:buChar char="•"/>
            </a:pPr>
            <a:r>
              <a:rPr lang="en-US" sz="2400" b="1" dirty="0"/>
              <a:t>Frito-Lay: Average Consumer Spends $52.50 per year</a:t>
            </a:r>
          </a:p>
          <a:p>
            <a:pPr>
              <a:buFont typeface="Arial"/>
              <a:buChar char="•"/>
            </a:pPr>
            <a:r>
              <a:rPr lang="en-US" sz="2400" b="1" dirty="0"/>
              <a:t>Exxon: $500 per year for Gas</a:t>
            </a:r>
          </a:p>
          <a:p>
            <a:pPr>
              <a:buFont typeface="Arial"/>
              <a:buChar char="•"/>
            </a:pPr>
            <a:r>
              <a:rPr lang="en-US" sz="2400" b="1" dirty="0"/>
              <a:t>Kleenex: $994 over 60 Years</a:t>
            </a:r>
          </a:p>
          <a:p>
            <a:pPr>
              <a:buFont typeface="Arial"/>
              <a:buChar char="•"/>
            </a:pPr>
            <a:r>
              <a:rPr lang="en-US" sz="2400" b="1" dirty="0"/>
              <a:t>Ford: Increasing Customer Retention from 60 percent to 80 percent Is Worth $100 Million in Profit per Percentage Point</a:t>
            </a:r>
          </a:p>
          <a:p>
            <a:pPr marL="0" indent="0">
              <a:buNone/>
            </a:pPr>
            <a:r>
              <a:rPr lang="en-US" sz="2400" b="1" dirty="0"/>
              <a:t>Research Shows 5 Percent Increase in Retention can Increase Profits by 70-80 Percent</a:t>
            </a:r>
            <a:endParaRPr lang="en-US" sz="24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9E7B1AF-25AD-4870-A73E-E38896D9F2F0}"/>
              </a:ext>
            </a:extLst>
          </p:cNvPr>
          <p:cNvSpPr txBox="1">
            <a:spLocks/>
          </p:cNvSpPr>
          <p:nvPr/>
        </p:nvSpPr>
        <p:spPr>
          <a:xfrm>
            <a:off x="5486400" y="6697662"/>
            <a:ext cx="3657600" cy="224725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©</a:t>
            </a:r>
            <a:r>
              <a:rPr lang="en-US" err="1"/>
              <a:t>DWImages</a:t>
            </a:r>
            <a:r>
              <a:rPr lang="en-US"/>
              <a:t> Motoring/Alamy Stock Photo</a:t>
            </a:r>
            <a:endParaRPr lang="en-US" kern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A6993-9026-8047-AC54-FF290ED1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200400"/>
            <a:ext cx="1455218" cy="21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20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90600" y="223122"/>
            <a:ext cx="7696200" cy="1143000"/>
          </a:xfrm>
        </p:spPr>
        <p:txBody>
          <a:bodyPr anchor="ctr"/>
          <a:lstStyle/>
          <a:p>
            <a:pPr marL="228600" eaLnBrk="1" hangingPunct="1"/>
            <a:r>
              <a:rPr lang="en-US" sz="2400" b="1">
                <a:solidFill>
                  <a:srgbClr val="00B0F0"/>
                </a:solidFill>
              </a:rPr>
              <a:t>CONSUMER PURCHASE DECISION PROCESS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CONSUMER INVOLVEMENT AND PROBLEM SOLVING</a:t>
            </a:r>
            <a:endParaRPr lang="en-US" sz="200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62763" y="1981200"/>
            <a:ext cx="7512236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Consumer Involvement Affects Problem Solving</a:t>
            </a:r>
          </a:p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Involvement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Extended Problem Solving (High Involvement)</a:t>
            </a:r>
          </a:p>
          <a:p>
            <a:pPr lvl="1">
              <a:buFont typeface="Arial"/>
              <a:buChar char="•"/>
            </a:pPr>
            <a:r>
              <a:rPr lang="en-US" b="1"/>
              <a:t>Limited Problem Solving (Medium Involvement)</a:t>
            </a:r>
          </a:p>
          <a:p>
            <a:pPr lvl="1">
              <a:buFont typeface="Arial"/>
              <a:buChar char="•"/>
            </a:pPr>
            <a:r>
              <a:rPr lang="en-US" b="1"/>
              <a:t>Routine Problem Solving (Low Involvement)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67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algn="l"/>
            <a:r>
              <a:rPr lang="en-US" sz="28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5-3</a:t>
            </a:r>
            <a:r>
              <a:rPr lang="en-US" sz="2800" b="1"/>
              <a:t>  Comparison of problem-solving variations: extended, limited, and routine.</a:t>
            </a:r>
            <a:endParaRPr lang="en-US" sz="2800"/>
          </a:p>
        </p:txBody>
      </p:sp>
      <p:pic>
        <p:nvPicPr>
          <p:cNvPr id="6" name="Content Placeholder 5" descr="A table comparing problem solving variation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6777"/>
            <a:ext cx="7655225" cy="4450623"/>
          </a:xfrm>
          <a:prstGeom prst="rect">
            <a:avLst/>
          </a:prstGeom>
        </p:spPr>
      </p:pic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2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b="1">
              <a:solidFill>
                <a:srgbClr val="A5053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4581" y="107294"/>
            <a:ext cx="7848600" cy="1143000"/>
          </a:xfrm>
        </p:spPr>
        <p:txBody>
          <a:bodyPr/>
          <a:lstStyle/>
          <a:p>
            <a:pPr marL="228600" eaLnBrk="1" hangingPunct="1"/>
            <a:r>
              <a:rPr lang="en-US" sz="2800" b="1" dirty="0">
                <a:solidFill>
                  <a:srgbClr val="00B0F0"/>
                </a:solidFill>
              </a:rPr>
              <a:t>SHREDDED WHEAT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What strategy is used to reduce perceived risk?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57800" y="1558375"/>
            <a:ext cx="3789363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Why Do Post Cereals Display Heart-Healthy Claims on Packaging?</a:t>
            </a:r>
            <a:endParaRPr lang="en-US" dirty="0"/>
          </a:p>
        </p:txBody>
      </p:sp>
      <p:pic>
        <p:nvPicPr>
          <p:cNvPr id="2" name="Picture 1" descr="A photo of a box of Shredded Whea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4371502" cy="448056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©McGraw-Hill Education/Mike Hruby, photographer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05BA25-2CB5-9B4D-B27F-D9C00763A5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2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60338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marL="228600" eaLnBrk="1" hangingPunct="1"/>
            <a:r>
              <a:rPr lang="en-US" sz="2400" b="1">
                <a:solidFill>
                  <a:srgbClr val="00B0F0"/>
                </a:solidFill>
              </a:rPr>
              <a:t>CONSUMER PURCHASE DECISION PROCESS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CONSUMER INVOLVEMENT &amp; MARKETING STRATEGY</a:t>
            </a:r>
            <a:endParaRPr lang="en-US" sz="200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600200" y="1424354"/>
            <a:ext cx="7106138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Low Involvement </a:t>
            </a:r>
          </a:p>
          <a:p>
            <a:pPr lvl="1">
              <a:buFont typeface="Arial"/>
              <a:buChar char="•"/>
            </a:pPr>
            <a:r>
              <a:rPr lang="en-US" b="1"/>
              <a:t>Common Products</a:t>
            </a:r>
          </a:p>
          <a:p>
            <a:pPr lvl="1">
              <a:buFont typeface="Arial"/>
              <a:buChar char="•"/>
            </a:pPr>
            <a:r>
              <a:rPr lang="en-US" b="1"/>
              <a:t>Maintain Product Quality</a:t>
            </a:r>
          </a:p>
          <a:p>
            <a:pPr lvl="1">
              <a:buFont typeface="Arial"/>
              <a:buChar char="•"/>
            </a:pPr>
            <a:r>
              <a:rPr lang="en-US" b="1"/>
              <a:t>Avoid Stockouts</a:t>
            </a:r>
          </a:p>
          <a:p>
            <a:pPr lvl="1">
              <a:buFont typeface="Arial"/>
              <a:buChar char="•"/>
            </a:pPr>
            <a:r>
              <a:rPr lang="en-US" b="1"/>
              <a:t>Reduce Cognitive Dissonance with Ads  </a:t>
            </a:r>
          </a:p>
          <a:p>
            <a:pPr marL="0" indent="0">
              <a:buNone/>
            </a:pPr>
            <a:r>
              <a:rPr lang="en-US" b="1"/>
              <a:t>High Involvement</a:t>
            </a:r>
          </a:p>
          <a:p>
            <a:pPr lvl="1">
              <a:buFont typeface="Arial"/>
              <a:buChar char="•"/>
            </a:pPr>
            <a:r>
              <a:rPr lang="en-US" b="1"/>
              <a:t>Consumers Seek Product Information</a:t>
            </a:r>
          </a:p>
          <a:p>
            <a:pPr lvl="1">
              <a:buFont typeface="Arial"/>
              <a:buChar char="•"/>
            </a:pPr>
            <a:r>
              <a:rPr lang="en-US" b="1"/>
              <a:t>Use Comparative Ads</a:t>
            </a:r>
          </a:p>
          <a:p>
            <a:pPr lvl="1">
              <a:buFont typeface="Arial"/>
              <a:buChar char="•"/>
            </a:pPr>
            <a:r>
              <a:rPr lang="en-US" b="1"/>
              <a:t>Use Personal Selling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3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43000" y="210243"/>
            <a:ext cx="7543800" cy="1143000"/>
          </a:xfrm>
        </p:spPr>
        <p:txBody>
          <a:bodyPr anchor="ctr"/>
          <a:lstStyle/>
          <a:p>
            <a:pPr marL="228600" eaLnBrk="1" hangingPunct="1"/>
            <a:r>
              <a:rPr lang="en-US" sz="2400" b="1">
                <a:solidFill>
                  <a:srgbClr val="00B0F0"/>
                </a:solidFill>
              </a:rPr>
              <a:t>CONSUMER PURCHASE DECISION PROCESS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SITUATIONAL INFLUENCES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4000" y="1502508"/>
            <a:ext cx="7162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</a:rPr>
              <a:t>Situational Influences Affect Purchase Decisions</a:t>
            </a:r>
          </a:p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Situational Influences</a:t>
            </a:r>
            <a:endParaRPr lang="en-US" b="1"/>
          </a:p>
          <a:p>
            <a:pPr marL="971550" lvl="1" indent="-514350">
              <a:buFont typeface="+mj-lt"/>
              <a:buAutoNum type="arabicPeriod"/>
            </a:pPr>
            <a:r>
              <a:rPr lang="en-US" b="1"/>
              <a:t>Purchase Task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/>
              <a:t>Social Surroundings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/>
              <a:t>Physical Surroundings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/>
              <a:t>Temporal Effects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/>
              <a:t>Antecedent States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8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381000"/>
            <a:ext cx="8229600" cy="1143000"/>
          </a:xfrm>
        </p:spPr>
        <p:txBody>
          <a:bodyPr/>
          <a:lstStyle/>
          <a:p>
            <a:pPr algn="l"/>
            <a:r>
              <a:rPr lang="en-US" sz="24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5-4</a:t>
            </a:r>
            <a:r>
              <a:rPr lang="en-US" sz="2400" b="1"/>
              <a:t>  Apple Consumer Journey Map and </a:t>
            </a:r>
            <a:r>
              <a:rPr lang="en-US" sz="2400" b="1">
                <a:hlinkClick r:id="" action="ppaction://noaction"/>
              </a:rPr>
              <a:t>Consumer </a:t>
            </a:r>
            <a:r>
              <a:rPr lang="en-US" sz="2400" b="1" err="1">
                <a:hlinkClick r:id="" action="ppaction://noaction"/>
              </a:rPr>
              <a:t>Touchpoints</a:t>
            </a:r>
            <a:r>
              <a:rPr lang="en-US" sz="2400" b="1">
                <a:hlinkClick r:id="" action="ppaction://noaction"/>
              </a:rPr>
              <a:t> </a:t>
            </a:r>
            <a:r>
              <a:rPr lang="en-US" sz="2400" b="1"/>
              <a:t>for Electronic Devices Sold in Apple Stores</a:t>
            </a:r>
            <a:endParaRPr lang="en-US" sz="2400"/>
          </a:p>
        </p:txBody>
      </p:sp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1643087"/>
            <a:ext cx="7766539" cy="44529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01B66-C289-1549-BA01-3B29FB573F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8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76200"/>
            <a:ext cx="7543800" cy="1143000"/>
          </a:xfrm>
        </p:spPr>
        <p:txBody>
          <a:bodyPr/>
          <a:lstStyle/>
          <a:p>
            <a:pPr algn="l"/>
            <a:r>
              <a:rPr lang="en-US" sz="24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5-5</a:t>
            </a:r>
            <a:r>
              <a:rPr lang="en-US" sz="2400" b="1"/>
              <a:t>  Influences on the consumer purchase decision process from both internal and external sources.</a:t>
            </a:r>
            <a:endParaRPr lang="en-US" sz="2400"/>
          </a:p>
        </p:txBody>
      </p:sp>
      <p:pic>
        <p:nvPicPr>
          <p:cNvPr id="6" name="Content Placeholder 5" descr="A summary graphic showing influences on the consumer purchase decision proces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97" y="1371600"/>
            <a:ext cx="4905703" cy="4820282"/>
          </a:xfrm>
          <a:prstGeom prst="rect">
            <a:avLst/>
          </a:prstGeom>
        </p:spPr>
      </p:pic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4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32B2-3E5E-B04C-A946-219C37AF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1F35-4DC2-2B47-8C83-BF4A37529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71600"/>
            <a:ext cx="7543800" cy="4495800"/>
          </a:xfrm>
        </p:spPr>
        <p:txBody>
          <a:bodyPr/>
          <a:lstStyle/>
          <a:p>
            <a:r>
              <a:rPr lang="en-US" b="1" dirty="0"/>
              <a:t>Waitlist </a:t>
            </a:r>
            <a:r>
              <a:rPr lang="en-US" dirty="0"/>
              <a:t>- those of you waitlisted, thanks for your patience! Please visit a Rady Undergrad advisor with questions. I don’t control the list…</a:t>
            </a:r>
          </a:p>
          <a:p>
            <a:r>
              <a:rPr lang="en-US" dirty="0"/>
              <a:t>Reminder- </a:t>
            </a:r>
            <a:r>
              <a:rPr lang="en-US" b="1" dirty="0"/>
              <a:t>Class Participation matters</a:t>
            </a:r>
            <a:r>
              <a:rPr lang="en-US" dirty="0"/>
              <a:t>….Alli will take attendance moving forward. Jump into our discussions!</a:t>
            </a:r>
          </a:p>
          <a:p>
            <a:r>
              <a:rPr lang="en-US" dirty="0"/>
              <a:t>Rady Labs- </a:t>
            </a:r>
            <a:r>
              <a:rPr lang="en-US" b="1" dirty="0"/>
              <a:t>don’t wait </a:t>
            </a:r>
            <a:r>
              <a:rPr lang="en-US" dirty="0"/>
              <a:t>until the busy end of quarter period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79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76200"/>
            <a:ext cx="7696200" cy="838200"/>
          </a:xfrm>
        </p:spPr>
        <p:txBody>
          <a:bodyPr/>
          <a:lstStyle/>
          <a:p>
            <a:pPr algn="l"/>
            <a:r>
              <a:rPr lang="en-US" sz="28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5-6</a:t>
            </a:r>
            <a:r>
              <a:rPr lang="en-US" sz="2800" b="1"/>
              <a:t>  Maslow’s Hierarchy of needs - why do we buy?</a:t>
            </a:r>
            <a:endParaRPr lang="en-US" sz="2800"/>
          </a:p>
        </p:txBody>
      </p:sp>
      <p:pic>
        <p:nvPicPr>
          <p:cNvPr id="6" name="Content Placeholder 5" descr="The Maslow Hierarchy of Needs presented as a pyramid graphic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931333"/>
            <a:ext cx="5297212" cy="54103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>
          <a:xfrm>
            <a:off x="5486400" y="6430962"/>
            <a:ext cx="3657600" cy="152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5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58750"/>
            <a:ext cx="7900988" cy="1443404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71600" y="236000"/>
            <a:ext cx="7315200" cy="1366153"/>
          </a:xfrm>
        </p:spPr>
        <p:txBody>
          <a:bodyPr/>
          <a:lstStyle/>
          <a:p>
            <a:pPr eaLnBrk="1" hangingPunct="1"/>
            <a:r>
              <a:rPr lang="en-US" sz="2800" b="1">
                <a:solidFill>
                  <a:srgbClr val="00B0F0"/>
                </a:solidFill>
              </a:rPr>
              <a:t>PSYCHOLOGICAL INFLUENCES ON</a:t>
            </a:r>
            <a:br>
              <a:rPr lang="en-US" sz="2800" b="1">
                <a:solidFill>
                  <a:srgbClr val="00B0F0"/>
                </a:solidFill>
              </a:rPr>
            </a:br>
            <a:r>
              <a:rPr lang="en-US" sz="2800" b="1">
                <a:solidFill>
                  <a:srgbClr val="00B0F0"/>
                </a:solidFill>
              </a:rPr>
              <a:t>CONSUMER BEHAVIOR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PERSONALITY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47800" y="1752600"/>
            <a:ext cx="7449513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Personality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Self-Concept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Key Traits – Enduring Characteristics of a Person:</a:t>
            </a:r>
          </a:p>
          <a:p>
            <a:pPr marL="800100" lvl="4" indent="-342900">
              <a:buFontTx/>
              <a:buChar char="•"/>
            </a:pPr>
            <a:r>
              <a:rPr lang="en-US" sz="3200" b="1" dirty="0"/>
              <a:t>Assertiveness</a:t>
            </a:r>
          </a:p>
          <a:p>
            <a:pPr marL="800100" lvl="4" indent="-342900">
              <a:buFontTx/>
              <a:buChar char="•"/>
            </a:pPr>
            <a:r>
              <a:rPr lang="en-US" sz="3200" b="1" dirty="0"/>
              <a:t>Extroversion</a:t>
            </a:r>
          </a:p>
          <a:p>
            <a:pPr marL="800100" lvl="4" indent="-342900">
              <a:buFontTx/>
              <a:buChar char="•"/>
            </a:pPr>
            <a:r>
              <a:rPr lang="en-US" sz="3200" b="1" dirty="0"/>
              <a:t>Compliance</a:t>
            </a:r>
          </a:p>
          <a:p>
            <a:pPr marL="800100" lvl="4" indent="-342900">
              <a:buFontTx/>
              <a:buChar char="•"/>
            </a:pPr>
            <a:r>
              <a:rPr lang="en-US" sz="3200" b="1" dirty="0"/>
              <a:t>Dominance, etc.</a:t>
            </a:r>
          </a:p>
        </p:txBody>
      </p:sp>
    </p:spTree>
    <p:extLst>
      <p:ext uri="{BB962C8B-B14F-4D97-AF65-F5344CB8AC3E}">
        <p14:creationId xmlns:p14="http://schemas.microsoft.com/office/powerpoint/2010/main" val="374473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219200" y="119220"/>
            <a:ext cx="7315200" cy="1143000"/>
          </a:xfrm>
        </p:spPr>
        <p:txBody>
          <a:bodyPr/>
          <a:lstStyle/>
          <a:p>
            <a:pPr algn="l"/>
            <a:r>
              <a:rPr lang="en-US" sz="28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5-7</a:t>
            </a:r>
            <a:r>
              <a:rPr lang="en-US" sz="2800" b="1"/>
              <a:t>  </a:t>
            </a:r>
            <a:r>
              <a:rPr lang="en-US" sz="2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VALS™ Identifies 8 Consumer Segments</a:t>
            </a:r>
            <a:endParaRPr lang="en-US" sz="28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371600" y="1267243"/>
            <a:ext cx="7315200" cy="4328537"/>
          </a:xfrm>
        </p:spPr>
        <p:txBody>
          <a:bodyPr/>
          <a:lstStyle/>
          <a:p>
            <a:pPr marL="0" indent="0">
              <a:buNone/>
            </a:pPr>
            <a:r>
              <a:rPr lang="en-US" sz="1800" b="1"/>
              <a:t>Consumers with Abundant Resources Are Near </a:t>
            </a:r>
            <a:br>
              <a:rPr lang="en-US" sz="1800" b="1"/>
            </a:br>
            <a:r>
              <a:rPr lang="en-US" sz="1800" b="1"/>
              <a:t>Top of Framework</a:t>
            </a:r>
          </a:p>
          <a:p>
            <a:pPr marL="0" indent="0">
              <a:buNone/>
            </a:pPr>
            <a:r>
              <a:rPr lang="en-US" sz="1800" b="1"/>
              <a:t>Consumers with Minimal Resources Are at the </a:t>
            </a:r>
            <a:br>
              <a:rPr lang="en-US" sz="1800" b="1"/>
            </a:br>
            <a:r>
              <a:rPr lang="en-US" sz="1800" b="1"/>
              <a:t>Bottom of Framework</a:t>
            </a:r>
          </a:p>
          <a:p>
            <a:pPr marL="0" indent="0">
              <a:buNone/>
            </a:pPr>
            <a:r>
              <a:rPr lang="en-US" sz="1800" b="1"/>
              <a:t>Consumer Groups within a Motivation Can </a:t>
            </a:r>
            <a:br>
              <a:rPr lang="en-US" sz="1800" b="1"/>
            </a:br>
            <a:r>
              <a:rPr lang="en-US" sz="1800" b="1"/>
              <a:t>Be Targeted Together.</a:t>
            </a:r>
          </a:p>
          <a:p>
            <a:pPr marL="0" indent="0">
              <a:buNone/>
            </a:pPr>
            <a:endParaRPr lang="en-US" sz="1800" b="1"/>
          </a:p>
          <a:p>
            <a:pPr marL="0" indent="0">
              <a:buNone/>
            </a:pPr>
            <a:r>
              <a:rPr lang="en-US" sz="1800" b="1"/>
              <a:t>Ideals Motivated Groups:</a:t>
            </a:r>
          </a:p>
          <a:p>
            <a:pPr lvl="1">
              <a:buFont typeface="Arial"/>
              <a:buChar char="•"/>
            </a:pPr>
            <a:r>
              <a:rPr lang="en-US" sz="1800" b="1"/>
              <a:t>Thinkers, Believers</a:t>
            </a:r>
          </a:p>
          <a:p>
            <a:pPr marL="0" indent="0">
              <a:buNone/>
            </a:pPr>
            <a:r>
              <a:rPr lang="en-US" sz="1800" b="1"/>
              <a:t>Achievement Motivated Groups:</a:t>
            </a:r>
          </a:p>
          <a:p>
            <a:pPr lvl="1">
              <a:buFont typeface="Arial"/>
              <a:buChar char="•"/>
            </a:pPr>
            <a:r>
              <a:rPr lang="en-US" sz="1800" b="1"/>
              <a:t>Achievers, Strivers</a:t>
            </a:r>
          </a:p>
          <a:p>
            <a:pPr marL="0" indent="0">
              <a:buNone/>
            </a:pPr>
            <a:r>
              <a:rPr lang="en-US" sz="1800" b="1"/>
              <a:t>Self-Expression Motivated Groups:</a:t>
            </a:r>
          </a:p>
          <a:p>
            <a:pPr lvl="1">
              <a:buFont typeface="Arial"/>
              <a:buChar char="•"/>
            </a:pPr>
            <a:r>
              <a:rPr lang="en-US" sz="1800" b="1"/>
              <a:t>Experiencers, Makers</a:t>
            </a:r>
          </a:p>
          <a:p>
            <a:pPr marL="0" indent="0">
              <a:buNone/>
            </a:pPr>
            <a:r>
              <a:rPr lang="en-US" sz="1800" b="1"/>
              <a:t>High and Low Resource Groups:</a:t>
            </a:r>
          </a:p>
          <a:p>
            <a:pPr lvl="1">
              <a:buFont typeface="Arial"/>
              <a:buChar char="•"/>
            </a:pPr>
            <a:r>
              <a:rPr lang="en-US" sz="1800" b="1"/>
              <a:t>Innovators, Survivors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C34E47-A66F-4B59-A038-C432F7FD119E}"/>
              </a:ext>
            </a:extLst>
          </p:cNvPr>
          <p:cNvSpPr/>
          <p:nvPr/>
        </p:nvSpPr>
        <p:spPr>
          <a:xfrm>
            <a:off x="4572000" y="573330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b="1"/>
              <a:t>VALS Types</a:t>
            </a:r>
          </a:p>
        </p:txBody>
      </p:sp>
      <p:pic>
        <p:nvPicPr>
          <p:cNvPr id="316434" name="Picture 18" descr="Click for link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300" y="5402819"/>
            <a:ext cx="79851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12" y="1614802"/>
            <a:ext cx="2884182" cy="378801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672C7-05D9-4684-B9FE-95969305A9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© 2017 by Strategic Business Insights. All Rights Reserved. www.strategicbusinessinsights.com/vals</a:t>
            </a:r>
          </a:p>
        </p:txBody>
      </p:sp>
    </p:spTree>
    <p:extLst>
      <p:ext uri="{BB962C8B-B14F-4D97-AF65-F5344CB8AC3E}">
        <p14:creationId xmlns:p14="http://schemas.microsoft.com/office/powerpoint/2010/main" val="122947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95400" y="223122"/>
            <a:ext cx="7391400" cy="1076646"/>
          </a:xfrm>
        </p:spPr>
        <p:txBody>
          <a:bodyPr/>
          <a:lstStyle/>
          <a:p>
            <a:pPr eaLnBrk="1" hangingPunct="1"/>
            <a:r>
              <a:rPr lang="en-US" sz="2400" b="1">
                <a:solidFill>
                  <a:srgbClr val="00B0F0"/>
                </a:solidFill>
              </a:rPr>
              <a:t>PSYCHOLOGICAL INFLUENCES ON</a:t>
            </a:r>
            <a:br>
              <a:rPr lang="en-US" sz="24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CONSUMER BEHAVIOR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CONSUMER PERCEPTION </a:t>
            </a:r>
            <a:r>
              <a:rPr lang="en-US" sz="1800" b="1">
                <a:solidFill>
                  <a:srgbClr val="00B0F0"/>
                </a:solidFill>
              </a:rPr>
              <a:t>(2 of 2)</a:t>
            </a:r>
            <a:endParaRPr lang="en-US" sz="180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371599" y="2090615"/>
            <a:ext cx="6516965" cy="3824138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Strategies to Reduce </a:t>
            </a:r>
            <a:r>
              <a:rPr lang="en-US" b="1">
                <a:solidFill>
                  <a:srgbClr val="0064FF"/>
                </a:solidFill>
                <a:hlinkClick r:id="" action="ppaction://noaction"/>
              </a:rPr>
              <a:t>Perceived Risk</a:t>
            </a:r>
            <a:endParaRPr lang="en-US" b="1"/>
          </a:p>
          <a:p>
            <a:pPr lvl="1">
              <a:buFont typeface="Arial"/>
              <a:buChar char="•"/>
            </a:pPr>
            <a:r>
              <a:rPr lang="en-US" b="1"/>
              <a:t>Obtain Seals of Approval</a:t>
            </a:r>
          </a:p>
          <a:p>
            <a:pPr lvl="1">
              <a:buFont typeface="Arial"/>
              <a:buChar char="•"/>
            </a:pPr>
            <a:r>
              <a:rPr lang="en-US" b="1"/>
              <a:t>Secure Endorsements</a:t>
            </a:r>
          </a:p>
          <a:p>
            <a:pPr lvl="1">
              <a:buFont typeface="Arial"/>
              <a:buChar char="•"/>
            </a:pPr>
            <a:r>
              <a:rPr lang="en-US" b="1"/>
              <a:t>Provide Free Trials/Samples</a:t>
            </a:r>
          </a:p>
          <a:p>
            <a:pPr lvl="1">
              <a:buFont typeface="Arial"/>
              <a:buChar char="•"/>
            </a:pPr>
            <a:r>
              <a:rPr lang="en-US" b="1"/>
              <a:t>Give Extensive Instructions</a:t>
            </a:r>
          </a:p>
          <a:p>
            <a:pPr lvl="1">
              <a:buFont typeface="Arial"/>
              <a:buChar char="•"/>
            </a:pPr>
            <a:r>
              <a:rPr lang="en-US" b="1"/>
              <a:t>Provide Warranties/Guarantees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6740">
            <a:off x="6435781" y="2532522"/>
            <a:ext cx="2368428" cy="193026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D4AEB7-397B-4E4D-94F1-1DE9F6F21D58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i="1"/>
              <a:t>©</a:t>
            </a:r>
            <a:r>
              <a:rPr lang="en-US" err="1"/>
              <a:t>Whitebox</a:t>
            </a:r>
            <a:r>
              <a:rPr lang="en-US"/>
              <a:t> Media/Alamy Stock Photo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82615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95400" y="223122"/>
            <a:ext cx="73914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00B0F0"/>
                </a:solidFill>
              </a:rPr>
              <a:t>PSYCHOLOGICAL INFLUENCES ON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CONSUMER BEHAVIOR</a:t>
            </a:r>
            <a:br>
              <a:rPr lang="en-US" altLang="ja-JP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CONSUMER VALUES, BELIEFS, AND ATTITUDES (1 of 2)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12333" y="1600200"/>
            <a:ext cx="7162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Attitude Formation – Learned Response to Objects in Consistent Way (Favorable or Unfavorable)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Attitude</a:t>
            </a:r>
            <a:endParaRPr lang="en-US" b="1" dirty="0"/>
          </a:p>
          <a:p>
            <a:pPr lvl="1">
              <a:buFont typeface="Arial"/>
              <a:buChar char="•"/>
            </a:pPr>
            <a:r>
              <a:rPr lang="en-US" b="1" dirty="0"/>
              <a:t>Values Affect Attitudes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Beliefs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61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36366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00B0F0"/>
                </a:solidFill>
              </a:rPr>
              <a:t>PSYCHOLOGICAL INFLUENCES ON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CONSUMER BEHAVIOR</a:t>
            </a:r>
            <a:br>
              <a:rPr lang="en-US" altLang="ja-JP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CONSUMER VALUES, BELIEFS, AND ATTITUDES (2 of 2)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47800" y="1981201"/>
            <a:ext cx="7239000" cy="3657600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Marketers Use Three Approaches to Change Attitudes: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1"/>
              <a:t>Change Beliefs About a Brand’</a:t>
            </a:r>
            <a:r>
              <a:rPr lang="en-US" altLang="ja-JP" b="1"/>
              <a:t>s Attributes</a:t>
            </a:r>
            <a:endParaRPr lang="en-US" b="1"/>
          </a:p>
          <a:p>
            <a:pPr marL="914400" lvl="1" indent="-514350">
              <a:buFont typeface="+mj-lt"/>
              <a:buAutoNum type="arabicPeriod"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Change Perceived Importance of Attributes!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b="1"/>
              <a:t>Add New Product Attributes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2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0600" y="209947"/>
            <a:ext cx="7696200" cy="1143000"/>
          </a:xfrm>
        </p:spPr>
        <p:txBody>
          <a:bodyPr/>
          <a:lstStyle/>
          <a:p>
            <a:pPr eaLnBrk="1" hangingPunct="1"/>
            <a:r>
              <a:rPr lang="en-US" sz="2400" b="1">
                <a:solidFill>
                  <a:srgbClr val="00B0F0"/>
                </a:solidFill>
              </a:rPr>
              <a:t>PSYCHOLOGICAL INFLUENCES ON</a:t>
            </a:r>
            <a:br>
              <a:rPr lang="en-US" sz="24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CONSUMER BEHAVIOR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CONSUMER LIFESTYLE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71600" y="1618604"/>
            <a:ext cx="7140384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Lifestyle</a:t>
            </a: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</a:rPr>
              <a:t>How People Spend Their Time and Resources</a:t>
            </a:r>
          </a:p>
          <a:p>
            <a:pPr lvl="1">
              <a:buFont typeface="Arial"/>
              <a:buChar char="•"/>
            </a:pPr>
            <a:endParaRPr lang="en-US" b="1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>
                <a:solidFill>
                  <a:srgbClr val="000000"/>
                </a:solidFill>
              </a:rPr>
              <a:t>Lifestyle Analysis Useful for Targeting Consumers</a:t>
            </a:r>
          </a:p>
        </p:txBody>
      </p:sp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7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95400" y="223122"/>
            <a:ext cx="7391400" cy="1143000"/>
          </a:xfrm>
        </p:spPr>
        <p:txBody>
          <a:bodyPr/>
          <a:lstStyle/>
          <a:p>
            <a:pPr eaLnBrk="1" hangingPunct="1"/>
            <a:r>
              <a:rPr lang="en-US" sz="2400" b="1">
                <a:solidFill>
                  <a:srgbClr val="00B0F0"/>
                </a:solidFill>
              </a:rPr>
              <a:t>SOCIOCULTURAL INFLUENCES ON</a:t>
            </a:r>
            <a:br>
              <a:rPr lang="en-US" sz="24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CONSUMER BEHAVIOR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PERSONAL INFLUENCE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0" lvl="1" indent="0">
              <a:buNone/>
            </a:pPr>
            <a:r>
              <a:rPr lang="en-US" sz="3200" b="1"/>
              <a:t>Consumers’ Purchases Often Influenced by Others</a:t>
            </a:r>
          </a:p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Opinion Leaders</a:t>
            </a:r>
            <a:endParaRPr lang="en-US" b="1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Word of Mouth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/>
              <a:t>Buzz Can Be Either Positive or Negative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A77D79-622D-4FC9-A4B4-BEBA275747F5}"/>
              </a:ext>
            </a:extLst>
          </p:cNvPr>
          <p:cNvSpPr txBox="1">
            <a:spLocks/>
          </p:cNvSpPr>
          <p:nvPr/>
        </p:nvSpPr>
        <p:spPr>
          <a:xfrm>
            <a:off x="5960052" y="4969884"/>
            <a:ext cx="1669291" cy="283831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/>
              <a:t>Dove Video</a:t>
            </a:r>
          </a:p>
        </p:txBody>
      </p:sp>
      <p:pic>
        <p:nvPicPr>
          <p:cNvPr id="11" name="Picture 11" descr="Click for link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442" y="5266746"/>
            <a:ext cx="798512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588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56948" y="166122"/>
            <a:ext cx="7315200" cy="1143000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00B0F0"/>
                </a:solidFill>
              </a:rPr>
              <a:t>SOCIOCULTURAL INFLUENCES ON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CONSUMER BEHAVIOR</a:t>
            </a:r>
            <a:br>
              <a:rPr lang="en-US" altLang="ja-JP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REFERENCE GROUPS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143000" y="1814050"/>
            <a:ext cx="3771548" cy="4232969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Reference Groups</a:t>
            </a:r>
            <a:endParaRPr lang="en-US" b="1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endParaRPr lang="en-US" b="1"/>
          </a:p>
          <a:p>
            <a:pPr lvl="1">
              <a:buFont typeface="Arial"/>
              <a:buChar char="•"/>
            </a:pPr>
            <a:r>
              <a:rPr lang="en-US" b="1"/>
              <a:t>Associative Group</a:t>
            </a:r>
          </a:p>
          <a:p>
            <a:pPr lvl="2">
              <a:buFont typeface="Arial"/>
              <a:buChar char="•"/>
            </a:pPr>
            <a:r>
              <a:rPr lang="en-US" b="1">
                <a:solidFill>
                  <a:srgbClr val="0064FF"/>
                </a:solidFill>
                <a:hlinkClick r:id="" action="ppaction://noaction"/>
              </a:rPr>
              <a:t>Brand Community</a:t>
            </a:r>
            <a:endParaRPr lang="en-US" b="1"/>
          </a:p>
          <a:p>
            <a:pPr lvl="1">
              <a:buFont typeface="Arial"/>
              <a:buChar char="•"/>
            </a:pPr>
            <a:r>
              <a:rPr lang="en-US" b="1"/>
              <a:t>Aspiration Group</a:t>
            </a:r>
          </a:p>
          <a:p>
            <a:pPr lvl="1">
              <a:buFont typeface="Arial"/>
              <a:buChar char="•"/>
            </a:pPr>
            <a:r>
              <a:rPr lang="en-US" b="1"/>
              <a:t>Dissociative Group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48" y="2578665"/>
            <a:ext cx="3830348" cy="255484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40B9575-D697-4136-8652-14CDD5AE06E8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©Joseph Eid/AFP/Getty Images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408636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91" name="AutoShape 7"/>
          <p:cNvSpPr>
            <a:spLocks noChangeArrowheads="1"/>
          </p:cNvSpPr>
          <p:nvPr/>
        </p:nvSpPr>
        <p:spPr bwMode="auto">
          <a:xfrm>
            <a:off x="1066800" y="223122"/>
            <a:ext cx="7983538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/>
          <a:lstStyle/>
          <a:p>
            <a:pPr algn="ctr" eaLnBrk="1" hangingPunct="1"/>
            <a:endParaRPr lang="en-US" sz="2800" b="1" dirty="0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3122"/>
            <a:ext cx="7467600" cy="1143000"/>
          </a:xfrm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rgbClr val="00B0F0"/>
                </a:solidFill>
              </a:rPr>
              <a:t>VIDEO CASE – Key Considerations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Coppertone 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72369" y="1600200"/>
            <a:ext cx="7772400" cy="4525963"/>
          </a:xfrm>
        </p:spPr>
        <p:txBody>
          <a:bodyPr/>
          <a:lstStyle/>
          <a:p>
            <a:pPr marL="514350" lvl="1" indent="-514350">
              <a:buFont typeface="+mj-lt"/>
              <a:buAutoNum type="arabicPeriod"/>
            </a:pPr>
            <a:r>
              <a:rPr lang="en-US" sz="2400" dirty="0"/>
              <a:t>How has knowledge of consumer behavior helped Coppertone grow in the United States and around the globe?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sz="2400" dirty="0"/>
              <a:t>Describe the five-stage purchase decision process for a Coppertone customer.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sz="2400" dirty="0"/>
              <a:t>What are the possible situational, psychological, and sociocultural influences on the Coppertone consumer purchase decision process?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sz="2400" dirty="0"/>
              <a:t>What specific marketing activities does Coppertone utilize to help Coppertone grow in the marketplace?</a:t>
            </a:r>
          </a:p>
          <a:p>
            <a:pPr marL="0" lvl="1" indent="0">
              <a:buNone/>
            </a:pPr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400" dirty="0"/>
          </a:p>
          <a:p>
            <a:pPr marL="514350" lvl="1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04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1037431" y="274638"/>
            <a:ext cx="7877969" cy="86836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2000" b="1" dirty="0">
              <a:solidFill>
                <a:srgbClr val="A50532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42848" y="1752600"/>
            <a:ext cx="7924800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Review the stages in the consumer purchase decision process.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Distinguish among three variations of the consumer purchase decision process: extended, limited, and routine problem solving.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Identify the major psychological influences on consumer behavior.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Identify the major sociocultural influences on consumer behavior.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7BB456-D696-1E4E-B4B2-B44A3FAA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448" y="1524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Key Points for Today’s Lecture</a:t>
            </a:r>
          </a:p>
        </p:txBody>
      </p:sp>
    </p:spTree>
    <p:extLst>
      <p:ext uri="{BB962C8B-B14F-4D97-AF65-F5344CB8AC3E}">
        <p14:creationId xmlns:p14="http://schemas.microsoft.com/office/powerpoint/2010/main" val="625842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AutoShape 2"/>
          <p:cNvSpPr>
            <a:spLocks noChangeArrowheads="1"/>
          </p:cNvSpPr>
          <p:nvPr/>
        </p:nvSpPr>
        <p:spPr bwMode="auto">
          <a:xfrm>
            <a:off x="990600" y="160337"/>
            <a:ext cx="8056563" cy="1820863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/>
          <a:lstStyle/>
          <a:p>
            <a:pPr algn="ctr" eaLnBrk="1" hangingPunct="1"/>
            <a:endParaRPr lang="en-US" sz="3200" b="1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eaLnBrk="1" hangingPunct="1"/>
            <a:br>
              <a:rPr lang="en-US" sz="3200">
                <a:latin typeface="Cantoria MT Std" charset="0"/>
              </a:rPr>
            </a:br>
            <a:r>
              <a:rPr lang="en-US" sz="3200" b="1">
                <a:solidFill>
                  <a:srgbClr val="00B0F0"/>
                </a:solidFill>
              </a:rPr>
              <a:t>COPPERTONE: CREATING THE LEADING SUN CARE BRAND BY UNDERSTANDING CONSUMERS</a:t>
            </a:r>
            <a:endParaRPr lang="en-US" sz="3200">
              <a:solidFill>
                <a:srgbClr val="00B0F0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566961C-9B2C-4CA9-89C0-9D9E4B6B86A5}"/>
              </a:ext>
            </a:extLst>
          </p:cNvPr>
          <p:cNvSpPr txBox="1">
            <a:spLocks/>
          </p:cNvSpPr>
          <p:nvPr/>
        </p:nvSpPr>
        <p:spPr>
          <a:xfrm>
            <a:off x="3231921" y="2729283"/>
            <a:ext cx="3021469" cy="663920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1"/>
              <a:t>Coppertone Video Case</a:t>
            </a:r>
          </a:p>
        </p:txBody>
      </p:sp>
      <p:pic>
        <p:nvPicPr>
          <p:cNvPr id="7" name="Picture 18" descr="Click for video case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06356"/>
            <a:ext cx="798512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1450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FA02-D044-CF43-92AC-8E22DBC02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7482"/>
            <a:ext cx="8229600" cy="1143000"/>
          </a:xfrm>
        </p:spPr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E3D3-BBFA-D745-80F0-179F1830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990600"/>
            <a:ext cx="7620000" cy="4525963"/>
          </a:xfrm>
        </p:spPr>
        <p:txBody>
          <a:bodyPr/>
          <a:lstStyle/>
          <a:p>
            <a:r>
              <a:rPr lang="en-US" sz="2400" dirty="0"/>
              <a:t>Tesla, SWOT Analysis – 50-point value</a:t>
            </a:r>
          </a:p>
          <a:p>
            <a:pPr lvl="1"/>
            <a:r>
              <a:rPr lang="en-US" sz="2400" dirty="0"/>
              <a:t>You are the Marketing Manager responsible for the automobile division at Tesla</a:t>
            </a:r>
          </a:p>
          <a:p>
            <a:pPr lvl="1"/>
            <a:r>
              <a:rPr lang="en-US" sz="2400" dirty="0"/>
              <a:t>Present current </a:t>
            </a:r>
            <a:r>
              <a:rPr lang="en-US" sz="2400" b="1" dirty="0"/>
              <a:t>strengths, weaknesses, opportunities </a:t>
            </a:r>
            <a:r>
              <a:rPr lang="en-US" sz="2400" dirty="0"/>
              <a:t>and</a:t>
            </a:r>
            <a:r>
              <a:rPr lang="en-US" sz="2400" b="1" dirty="0"/>
              <a:t> threats.</a:t>
            </a:r>
          </a:p>
          <a:p>
            <a:pPr lvl="1"/>
            <a:r>
              <a:rPr lang="en-US" sz="2400" b="1" dirty="0"/>
              <a:t>Six bullet points </a:t>
            </a:r>
            <a:r>
              <a:rPr lang="en-US" sz="2400" dirty="0"/>
              <a:t>per quadrant. Maximum of</a:t>
            </a:r>
            <a:r>
              <a:rPr lang="en-US" sz="2400" b="1" dirty="0"/>
              <a:t> 2 sentences </a:t>
            </a:r>
            <a:r>
              <a:rPr lang="en-US" sz="2400" dirty="0"/>
              <a:t>per point.</a:t>
            </a:r>
          </a:p>
          <a:p>
            <a:pPr lvl="1"/>
            <a:r>
              <a:rPr lang="en-US" sz="2400" dirty="0"/>
              <a:t>Opportunities should focus on </a:t>
            </a:r>
            <a:r>
              <a:rPr lang="en-US" sz="2400" b="1" dirty="0"/>
              <a:t>new products, services &amp; markets</a:t>
            </a:r>
            <a:r>
              <a:rPr lang="en-US" sz="2400" dirty="0"/>
              <a:t> as well as external forces considering </a:t>
            </a:r>
            <a:r>
              <a:rPr lang="en-US" sz="2400" b="1" dirty="0"/>
              <a:t>current and future </a:t>
            </a:r>
            <a:r>
              <a:rPr lang="en-US" sz="2400" dirty="0"/>
              <a:t>competition</a:t>
            </a:r>
          </a:p>
          <a:p>
            <a:pPr lvl="1"/>
            <a:r>
              <a:rPr lang="en-US" sz="2400" dirty="0"/>
              <a:t>Due date – </a:t>
            </a:r>
            <a:r>
              <a:rPr lang="en-US" sz="2400" b="1" dirty="0"/>
              <a:t>Monday January 27</a:t>
            </a:r>
            <a:r>
              <a:rPr lang="en-US" sz="2400" b="1" baseline="30000" dirty="0"/>
              <a:t>th</a:t>
            </a:r>
            <a:r>
              <a:rPr lang="en-US" sz="2400" b="1" dirty="0"/>
              <a:t> at 5:00 p.m.</a:t>
            </a:r>
          </a:p>
          <a:p>
            <a:pPr lvl="1"/>
            <a:r>
              <a:rPr lang="en-US" sz="2400" dirty="0"/>
              <a:t>This is an individual assignment; </a:t>
            </a:r>
            <a:r>
              <a:rPr lang="en-US" sz="2400" b="1" dirty="0"/>
              <a:t>not group work</a:t>
            </a:r>
          </a:p>
        </p:txBody>
      </p:sp>
    </p:spTree>
    <p:extLst>
      <p:ext uri="{BB962C8B-B14F-4D97-AF65-F5344CB8AC3E}">
        <p14:creationId xmlns:p14="http://schemas.microsoft.com/office/powerpoint/2010/main" val="3107565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9424-01D0-D44F-9EE6-41BA4C4C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607" y="243682"/>
            <a:ext cx="8229600" cy="1143000"/>
          </a:xfrm>
        </p:spPr>
        <p:txBody>
          <a:bodyPr/>
          <a:lstStyle/>
          <a:p>
            <a:r>
              <a:rPr lang="en-US" dirty="0"/>
              <a:t>Reading &amp; Homework Assignments for Monday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4556-EE49-1746-9EC2-FA5BFF5C1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86682"/>
            <a:ext cx="7620000" cy="4525963"/>
          </a:xfrm>
        </p:spPr>
        <p:txBody>
          <a:bodyPr/>
          <a:lstStyle/>
          <a:p>
            <a:r>
              <a:rPr lang="en-US" dirty="0"/>
              <a:t>Chapter #6, Organizations as Customers</a:t>
            </a:r>
          </a:p>
          <a:p>
            <a:r>
              <a:rPr lang="en-US" dirty="0"/>
              <a:t>Homework Assignment Due </a:t>
            </a:r>
            <a:r>
              <a:rPr lang="en-US" b="1" dirty="0"/>
              <a:t>Monday, January 27</a:t>
            </a:r>
            <a:r>
              <a:rPr lang="en-US" b="1" baseline="30000" dirty="0"/>
              <a:t>th</a:t>
            </a:r>
            <a:r>
              <a:rPr lang="en-US" b="1" dirty="0"/>
              <a:t> at 5:00 p.m.</a:t>
            </a:r>
          </a:p>
          <a:p>
            <a:r>
              <a:rPr lang="en-US" b="1" dirty="0"/>
              <a:t>Office Hours on Thursday, 2:00 – 3:00 p.m. 2E108 Rady Undergrad</a:t>
            </a:r>
          </a:p>
          <a:p>
            <a:r>
              <a:rPr lang="en-US" dirty="0"/>
              <a:t>See you next week!</a:t>
            </a:r>
          </a:p>
        </p:txBody>
      </p:sp>
    </p:spTree>
    <p:extLst>
      <p:ext uri="{BB962C8B-B14F-4D97-AF65-F5344CB8AC3E}">
        <p14:creationId xmlns:p14="http://schemas.microsoft.com/office/powerpoint/2010/main" val="2728516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98093" y="3962400"/>
            <a:ext cx="54102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MGT 103 Product Marketing &amp; Management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M,W  11:00 a.m. – 12:20 p.m., OTRSN 1S114</a:t>
            </a:r>
          </a:p>
          <a:p>
            <a:pPr eaLnBrk="1" hangingPunct="1">
              <a:defRPr/>
            </a:pPr>
            <a:endParaRPr lang="en-US" sz="1600" b="1" dirty="0">
              <a:latin typeface="+mn-lt"/>
              <a:cs typeface="Calibri" charset="0"/>
            </a:endParaRP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Professor Burt De Mill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5CB79C-D292-8448-90B2-8ECC329387F8}"/>
              </a:ext>
            </a:extLst>
          </p:cNvPr>
          <p:cNvSpPr txBox="1">
            <a:spLocks/>
          </p:cNvSpPr>
          <p:nvPr/>
        </p:nvSpPr>
        <p:spPr bwMode="auto">
          <a:xfrm>
            <a:off x="2971800" y="2732690"/>
            <a:ext cx="546278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i="0">
                <a:solidFill>
                  <a:srgbClr val="28479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2400" kern="0" dirty="0"/>
              <a:t>Lecture #5</a:t>
            </a:r>
          </a:p>
          <a:p>
            <a:r>
              <a:rPr lang="en-US" sz="2400" kern="0" dirty="0"/>
              <a:t>Consumer Behavior</a:t>
            </a:r>
          </a:p>
          <a:p>
            <a:r>
              <a:rPr lang="en-US" sz="2400" kern="0" dirty="0"/>
              <a:t>Wed. January 22, 2020</a:t>
            </a:r>
          </a:p>
        </p:txBody>
      </p:sp>
    </p:spTree>
    <p:extLst>
      <p:ext uri="{BB962C8B-B14F-4D97-AF65-F5344CB8AC3E}">
        <p14:creationId xmlns:p14="http://schemas.microsoft.com/office/powerpoint/2010/main" val="355209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</a:pP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3200" b="1">
                <a:solidFill>
                  <a:srgbClr val="00B0F0"/>
                </a:solidFill>
              </a:rPr>
              <a:t>MARKETING MATTERS</a:t>
            </a:r>
            <a:br>
              <a:rPr lang="en-US" sz="2800" b="1">
                <a:solidFill>
                  <a:srgbClr val="00B0F0"/>
                </a:solidFill>
              </a:rPr>
            </a:br>
            <a:r>
              <a:rPr lang="en-US" sz="2400" b="1">
                <a:solidFill>
                  <a:srgbClr val="00B0F0"/>
                </a:solidFill>
              </a:rPr>
              <a:t>BzzAgent—The Buzz Experience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19200" y="1600200"/>
            <a:ext cx="6096000" cy="4525963"/>
          </a:xfrm>
        </p:spPr>
        <p:txBody>
          <a:bodyPr/>
          <a:lstStyle/>
          <a:p>
            <a:pPr>
              <a:buClr>
                <a:srgbClr val="A50532"/>
              </a:buClr>
            </a:pPr>
            <a:r>
              <a:rPr lang="en-US" sz="2800" b="1" dirty="0"/>
              <a:t>Word-of-Mouth Experiences Are Powerful</a:t>
            </a:r>
          </a:p>
          <a:p>
            <a:pPr>
              <a:buClr>
                <a:srgbClr val="A50532"/>
              </a:buClr>
              <a:buFont typeface="Arial"/>
              <a:buChar char="•"/>
            </a:pPr>
            <a:r>
              <a:rPr lang="en-US" sz="2800" b="1" dirty="0"/>
              <a:t>Worldwide Volunteer Army of 1,000,000+</a:t>
            </a:r>
          </a:p>
          <a:p>
            <a:pPr>
              <a:buClr>
                <a:srgbClr val="A50532"/>
              </a:buClr>
            </a:pPr>
            <a:r>
              <a:rPr lang="en-US" sz="2800" b="1" dirty="0"/>
              <a:t>Captures Honest Word-of-Mouth</a:t>
            </a:r>
          </a:p>
          <a:p>
            <a:pPr>
              <a:buClr>
                <a:srgbClr val="A50532"/>
              </a:buClr>
            </a:pPr>
            <a:r>
              <a:rPr lang="en-US" sz="2800" b="1" dirty="0"/>
              <a:t>“Agent” Database of Customers Receive Sample Product and Manual for Creating Buzz</a:t>
            </a:r>
          </a:p>
          <a:p>
            <a:pPr>
              <a:buClr>
                <a:srgbClr val="A50532"/>
              </a:buClr>
            </a:pPr>
            <a:r>
              <a:rPr lang="en-US" sz="2800" b="1" dirty="0"/>
              <a:t>Agents Keep Products and Earn Points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79F3B5-FBE2-4D03-8B82-9ED77F3C813C}"/>
              </a:ext>
            </a:extLst>
          </p:cNvPr>
          <p:cNvSpPr txBox="1">
            <a:spLocks/>
          </p:cNvSpPr>
          <p:nvPr/>
        </p:nvSpPr>
        <p:spPr>
          <a:xfrm>
            <a:off x="7180706" y="4670356"/>
            <a:ext cx="1669291" cy="283831"/>
          </a:xfrm>
          <a:prstGeom prst="rect">
            <a:avLst/>
          </a:prstGeom>
        </p:spPr>
        <p:txBody>
          <a:bodyPr lIns="0" tIns="0" rIns="0" bIns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b="1" err="1"/>
              <a:t>BzzAgent</a:t>
            </a:r>
            <a:endParaRPr lang="en-US" sz="1800" b="1"/>
          </a:p>
        </p:txBody>
      </p:sp>
      <p:pic>
        <p:nvPicPr>
          <p:cNvPr id="320521" name="Picture 11" descr="Click for link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718" y="5127893"/>
            <a:ext cx="79851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73" y="1962865"/>
            <a:ext cx="1595812" cy="1469743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D341C7D-2DF6-4EC4-B7D1-72D836225B5F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/>
              <a:t>©</a:t>
            </a:r>
            <a:r>
              <a:rPr lang="en-US" err="1"/>
              <a:t>BzzAgent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93792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1066800" y="160337"/>
            <a:ext cx="7980363" cy="1284473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3200" b="1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ENLIGHTENED CARMAKERS KNOW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WHAT CUSTOM(H)ERS VALUE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95400" y="1559111"/>
            <a:ext cx="6934200" cy="451443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Women: </a:t>
            </a:r>
          </a:p>
          <a:p>
            <a:r>
              <a:rPr lang="en-US" sz="2400" b="1" dirty="0"/>
              <a:t>Make 60 Percent of New Car </a:t>
            </a:r>
            <a:br>
              <a:rPr lang="en-US" sz="2400" b="1" dirty="0"/>
            </a:br>
            <a:r>
              <a:rPr lang="en-US" sz="2400" b="1" dirty="0"/>
              <a:t>Buying Decisions</a:t>
            </a:r>
          </a:p>
          <a:p>
            <a:r>
              <a:rPr lang="en-US" sz="2400" b="1" dirty="0"/>
              <a:t>Influence 84 Percent of </a:t>
            </a:r>
            <a:br>
              <a:rPr lang="en-US" sz="2400" b="1" dirty="0"/>
            </a:br>
            <a:r>
              <a:rPr lang="en-US" sz="2400" b="1" dirty="0"/>
              <a:t>Decisions</a:t>
            </a:r>
          </a:p>
          <a:p>
            <a:pPr marL="0" indent="0">
              <a:buNone/>
            </a:pPr>
            <a:r>
              <a:rPr lang="en-US" sz="2400" b="1" dirty="0"/>
              <a:t>Key Elements of Their Decisions:</a:t>
            </a:r>
          </a:p>
          <a:p>
            <a:pPr>
              <a:buFont typeface="Arial"/>
              <a:buChar char="•"/>
            </a:pPr>
            <a:r>
              <a:rPr lang="en-US" sz="2400" b="1" dirty="0"/>
              <a:t>The Sense of Styling</a:t>
            </a:r>
          </a:p>
          <a:p>
            <a:pPr>
              <a:buFont typeface="Arial"/>
              <a:buChar char="•"/>
            </a:pPr>
            <a:r>
              <a:rPr lang="en-US" sz="2400" b="1" dirty="0"/>
              <a:t>The Need for Speed</a:t>
            </a:r>
          </a:p>
          <a:p>
            <a:pPr>
              <a:buFont typeface="Arial"/>
              <a:buChar char="•"/>
            </a:pPr>
            <a:r>
              <a:rPr lang="en-US" sz="2400" b="1" dirty="0"/>
              <a:t>The Substance of Safety</a:t>
            </a:r>
          </a:p>
          <a:p>
            <a:pPr>
              <a:buFont typeface="Arial"/>
              <a:buChar char="•"/>
            </a:pPr>
            <a:r>
              <a:rPr lang="en-US" sz="2400" b="1" dirty="0"/>
              <a:t>The Shopping Experience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B76A4-7B45-4473-B581-480A33D24F14}"/>
              </a:ext>
            </a:extLst>
          </p:cNvPr>
          <p:cNvSpPr/>
          <p:nvPr/>
        </p:nvSpPr>
        <p:spPr>
          <a:xfrm>
            <a:off x="5486400" y="5888882"/>
            <a:ext cx="242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1" dirty="0"/>
              <a:t>Women-</a:t>
            </a:r>
            <a:r>
              <a:rPr lang="en-US" sz="1800" b="1" dirty="0" err="1"/>
              <a:t>Drivers.com</a:t>
            </a:r>
            <a:endParaRPr lang="en-US" sz="1800" b="1" dirty="0"/>
          </a:p>
        </p:txBody>
      </p:sp>
      <p:pic>
        <p:nvPicPr>
          <p:cNvPr id="6" name="Picture 14" descr="Click for link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95" y="5086674"/>
            <a:ext cx="79851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204" y="1822051"/>
            <a:ext cx="2657274" cy="308509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0A0AC7-4A2B-4C7D-AC42-113753CFE4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©Blend Images/Getty Images</a:t>
            </a:r>
          </a:p>
        </p:txBody>
      </p:sp>
    </p:spTree>
    <p:extLst>
      <p:ext uri="{BB962C8B-B14F-4D97-AF65-F5344CB8AC3E}">
        <p14:creationId xmlns:p14="http://schemas.microsoft.com/office/powerpoint/2010/main" val="383392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algn="l"/>
            <a:r>
              <a:rPr lang="en-US" sz="32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5-1</a:t>
            </a:r>
            <a:r>
              <a:rPr lang="en-US" sz="3200" b="1"/>
              <a:t>  The purchase decision process consists of five stages.</a:t>
            </a:r>
            <a:endParaRPr lang="en-US" sz="3200"/>
          </a:p>
        </p:txBody>
      </p:sp>
      <p:pic>
        <p:nvPicPr>
          <p:cNvPr id="6" name="Picture 6" descr="A summary graphic of the five stages in the purchase decision process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2667000"/>
            <a:ext cx="7643648" cy="1488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13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66800" y="210243"/>
            <a:ext cx="7620000" cy="1143000"/>
          </a:xfrm>
        </p:spPr>
        <p:txBody>
          <a:bodyPr anchor="ctr"/>
          <a:lstStyle/>
          <a:p>
            <a:pPr marL="228600" eaLnBrk="1" hangingPunct="1"/>
            <a:r>
              <a:rPr lang="en-US" sz="2400" b="1">
                <a:solidFill>
                  <a:srgbClr val="00B0F0"/>
                </a:solidFill>
              </a:rPr>
              <a:t>CONSUMER PURCHASE DECISION PROCESS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PROBLEM RECOGNITION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95400" y="1600200"/>
            <a:ext cx="73914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0064FF"/>
                </a:solidFill>
                <a:sym typeface="+mn-ea"/>
                <a:hlinkClick r:id="" action="ppaction://noaction"/>
              </a:rPr>
              <a:t>Purchase Decision Process</a:t>
            </a:r>
            <a:endParaRPr lang="en-US" b="1">
              <a:solidFill>
                <a:srgbClr val="0064FF"/>
              </a:solidFill>
              <a:sym typeface="+mn-ea"/>
            </a:endParaRPr>
          </a:p>
          <a:p>
            <a:pPr marL="0" indent="0">
              <a:buNone/>
            </a:pPr>
            <a:endParaRPr lang="en-US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</a:rPr>
              <a:t>Problem Recognition Starts with the Difference Between:</a:t>
            </a:r>
          </a:p>
          <a:p>
            <a:pPr marL="742950" lvl="2" indent="-342900"/>
            <a:r>
              <a:rPr lang="en-US" b="1">
                <a:solidFill>
                  <a:srgbClr val="000000"/>
                </a:solidFill>
              </a:rPr>
              <a:t>Consumer’s Ideal Situation</a:t>
            </a:r>
          </a:p>
          <a:p>
            <a:pPr marL="742950" lvl="2" indent="-342900"/>
            <a:r>
              <a:rPr lang="en-US" b="1">
                <a:solidFill>
                  <a:srgbClr val="000000"/>
                </a:solidFill>
              </a:rPr>
              <a:t>Consumer’s Actual Situation</a:t>
            </a:r>
          </a:p>
          <a:p>
            <a:pPr marL="0" indent="0"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8474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1" y="228600"/>
            <a:ext cx="79248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>
              <a:solidFill>
                <a:srgbClr val="00B0F0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35100" y="278505"/>
            <a:ext cx="7280199" cy="1143000"/>
          </a:xfrm>
        </p:spPr>
        <p:txBody>
          <a:bodyPr anchor="ctr"/>
          <a:lstStyle/>
          <a:p>
            <a:pPr marL="228600" eaLnBrk="1" hangingPunct="1"/>
            <a:r>
              <a:rPr lang="en-US" sz="2400" b="1">
                <a:solidFill>
                  <a:srgbClr val="00B0F0"/>
                </a:solidFill>
              </a:rPr>
              <a:t>CONSUMER PURCHASE DECISION PROCESS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INFORMATION SEARCH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435100" y="1710628"/>
            <a:ext cx="662745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Information Search: Seeking Value</a:t>
            </a:r>
          </a:p>
          <a:p>
            <a:pPr lvl="1">
              <a:buFont typeface="Arial"/>
              <a:buChar char="•"/>
            </a:pPr>
            <a:r>
              <a:rPr lang="en-US" b="1"/>
              <a:t>Internal Search</a:t>
            </a:r>
          </a:p>
          <a:p>
            <a:pPr lvl="1">
              <a:buFont typeface="Arial"/>
              <a:buChar char="•"/>
            </a:pPr>
            <a:r>
              <a:rPr lang="en-US" b="1"/>
              <a:t>External Search</a:t>
            </a:r>
          </a:p>
          <a:p>
            <a:pPr lvl="2">
              <a:buFont typeface="Arial"/>
              <a:buChar char="•"/>
            </a:pPr>
            <a:r>
              <a:rPr lang="en-US" b="1"/>
              <a:t>Personal Sources</a:t>
            </a:r>
          </a:p>
          <a:p>
            <a:pPr lvl="2">
              <a:buFont typeface="Arial"/>
              <a:buChar char="•"/>
            </a:pPr>
            <a:r>
              <a:rPr lang="en-US" b="1"/>
              <a:t>Public Sources</a:t>
            </a:r>
          </a:p>
          <a:p>
            <a:pPr lvl="2">
              <a:buFont typeface="Arial"/>
              <a:buChar char="•"/>
            </a:pPr>
            <a:r>
              <a:rPr lang="en-US" b="1"/>
              <a:t>Marketer-Dominated Sources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algn="l"/>
            <a:r>
              <a:rPr lang="en-US" sz="280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5-2</a:t>
            </a:r>
            <a:r>
              <a:rPr lang="en-US" sz="2800" b="1"/>
              <a:t>  Common Consumer Selection Criteria for the</a:t>
            </a:r>
            <a:r>
              <a:rPr lang="en-US" altLang="ja-JP" sz="2800" b="1"/>
              <a:t> Evaluation of Smartphones</a:t>
            </a:r>
            <a:endParaRPr lang="en-US" sz="2800"/>
          </a:p>
        </p:txBody>
      </p:sp>
      <p:pic>
        <p:nvPicPr>
          <p:cNvPr id="8" name="Picture 7" descr="Graphic of common consumer selection criteria for evaluation of smartphone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1673412"/>
            <a:ext cx="7742089" cy="41939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hlinkClick r:id="" action="ppaction://noaction"/>
              </a:rPr>
              <a:t>Jump to Appendix 2 long image description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9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/>
            <a:endParaRPr lang="en-US" sz="2200" b="1">
              <a:solidFill>
                <a:schemeClr val="accent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43000" y="223122"/>
            <a:ext cx="7543800" cy="1143000"/>
          </a:xfrm>
        </p:spPr>
        <p:txBody>
          <a:bodyPr anchor="ctr"/>
          <a:lstStyle/>
          <a:p>
            <a:pPr marL="228600" eaLnBrk="1" hangingPunct="1"/>
            <a:r>
              <a:rPr lang="en-US" sz="2400" b="1">
                <a:solidFill>
                  <a:srgbClr val="00B0F0"/>
                </a:solidFill>
              </a:rPr>
              <a:t>CONSUMER PURCHASE DECISION PROCESS</a:t>
            </a:r>
            <a:br>
              <a:rPr lang="en-US" altLang="ja-JP" sz="2800" b="1">
                <a:solidFill>
                  <a:srgbClr val="00B0F0"/>
                </a:solidFill>
              </a:rPr>
            </a:br>
            <a:r>
              <a:rPr lang="en-US" sz="2000" b="1">
                <a:solidFill>
                  <a:srgbClr val="00B0F0"/>
                </a:solidFill>
              </a:rPr>
              <a:t>ALTERNATIVE EVALUATION</a:t>
            </a:r>
            <a:endParaRPr lang="en-US" sz="240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524000" y="1600200"/>
            <a:ext cx="71628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Alternative Evaluation Stage:</a:t>
            </a:r>
          </a:p>
          <a:p>
            <a:pPr marL="914400" lvl="2" indent="-514350">
              <a:buFont typeface="+mj-lt"/>
              <a:buAutoNum type="arabicPeriod"/>
            </a:pPr>
            <a:r>
              <a:rPr lang="en-US" b="1"/>
              <a:t>Suggests Criteria for Purchase</a:t>
            </a:r>
          </a:p>
          <a:p>
            <a:pPr marL="914400" lvl="2" indent="-514350">
              <a:buFont typeface="+mj-lt"/>
              <a:buAutoNum type="arabicPeriod"/>
            </a:pPr>
            <a:r>
              <a:rPr lang="en-US" b="1"/>
              <a:t>Yields Brands that Meet Criteria</a:t>
            </a:r>
          </a:p>
          <a:p>
            <a:pPr marL="914400" lvl="2" indent="-514350">
              <a:buFont typeface="+mj-lt"/>
              <a:buAutoNum type="arabicPeriod"/>
            </a:pPr>
            <a:r>
              <a:rPr lang="en-US" b="1"/>
              <a:t>Develops Value Perception</a:t>
            </a:r>
          </a:p>
          <a:p>
            <a:pPr marL="914400" lvl="2" indent="-514350">
              <a:buFont typeface="+mj-lt"/>
              <a:buAutoNum type="arabicPeriod"/>
            </a:pPr>
            <a:endParaRPr lang="en-US" b="1"/>
          </a:p>
          <a:p>
            <a:pPr marL="0" lvl="1" indent="0">
              <a:buNone/>
            </a:pPr>
            <a:r>
              <a:rPr lang="en-US" sz="3200" b="1">
                <a:solidFill>
                  <a:srgbClr val="0064FF"/>
                </a:solidFill>
                <a:hlinkClick r:id="" action="ppaction://noaction"/>
              </a:rPr>
              <a:t>Evaluative Criteria</a:t>
            </a:r>
            <a:endParaRPr lang="en-US" sz="3200" b="1">
              <a:solidFill>
                <a:srgbClr val="0064FF"/>
              </a:solidFill>
            </a:endParaRPr>
          </a:p>
          <a:p>
            <a:pPr marL="0" lvl="1" indent="0">
              <a:buNone/>
            </a:pPr>
            <a:endParaRPr lang="en-US" sz="3200" b="1">
              <a:solidFill>
                <a:srgbClr val="0064FF"/>
              </a:solidFill>
            </a:endParaRPr>
          </a:p>
          <a:p>
            <a:pPr marL="0" lvl="1" indent="0">
              <a:buNone/>
            </a:pPr>
            <a:r>
              <a:rPr lang="en-US" sz="3200" b="1">
                <a:solidFill>
                  <a:srgbClr val="0064FF"/>
                </a:solidFill>
                <a:hlinkClick r:id="" action="ppaction://noaction"/>
              </a:rPr>
              <a:t>Consideration Set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88739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2769</TotalTime>
  <Words>1287</Words>
  <Application>Microsoft Macintosh PowerPoint</Application>
  <PresentationFormat>On-screen Show (4:3)</PresentationFormat>
  <Paragraphs>211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Cantoria MT Std</vt:lpstr>
      <vt:lpstr>General Presentation-building-side</vt:lpstr>
      <vt:lpstr>The Rady School of Management </vt:lpstr>
      <vt:lpstr>Announcements</vt:lpstr>
      <vt:lpstr>Key Points for Today’s Lecture</vt:lpstr>
      <vt:lpstr>ENLIGHTENED CARMAKERS KNOW WHAT CUSTOM(H)ERS VALUE</vt:lpstr>
      <vt:lpstr>FIGURE 5-1  The purchase decision process consists of five stages.</vt:lpstr>
      <vt:lpstr>CONSUMER PURCHASE DECISION PROCESS PROBLEM RECOGNITION</vt:lpstr>
      <vt:lpstr>CONSUMER PURCHASE DECISION PROCESS INFORMATION SEARCH</vt:lpstr>
      <vt:lpstr>FIGURE 5-2  Common Consumer Selection Criteria for the Evaluation of Smartphones</vt:lpstr>
      <vt:lpstr>CONSUMER PURCHASE DECISION PROCESS ALTERNATIVE EVALUATION</vt:lpstr>
      <vt:lpstr>CONSUMER PURCHASE DECISION PROCESS PURCHASE DECISION</vt:lpstr>
      <vt:lpstr>CONSUMER PURCHASE DECISION PROCESS POSTPURCHASE BEHAVIOR</vt:lpstr>
      <vt:lpstr>MARKETING MATTERS How Much Is a Satisfied Customer Worth?</vt:lpstr>
      <vt:lpstr>CONSUMER PURCHASE DECISION PROCESS CONSUMER INVOLVEMENT AND PROBLEM SOLVING</vt:lpstr>
      <vt:lpstr>FIGURE 5-3  Comparison of problem-solving variations: extended, limited, and routine.</vt:lpstr>
      <vt:lpstr>SHREDDED WHEAT What strategy is used to reduce perceived risk?</vt:lpstr>
      <vt:lpstr>CONSUMER PURCHASE DECISION PROCESS CONSUMER INVOLVEMENT &amp; MARKETING STRATEGY</vt:lpstr>
      <vt:lpstr>CONSUMER PURCHASE DECISION PROCESS SITUATIONAL INFLUENCES</vt:lpstr>
      <vt:lpstr>FIGURE 5-4  Apple Consumer Journey Map and Consumer Touchpoints for Electronic Devices Sold in Apple Stores</vt:lpstr>
      <vt:lpstr>FIGURE 5-5  Influences on the consumer purchase decision process from both internal and external sources.</vt:lpstr>
      <vt:lpstr>FIGURE 5-6  Maslow’s Hierarchy of needs - why do we buy?</vt:lpstr>
      <vt:lpstr>PSYCHOLOGICAL INFLUENCES ON CONSUMER BEHAVIOR PERSONALITY</vt:lpstr>
      <vt:lpstr>FIGURE 5-7  VALS™ Identifies 8 Consumer Segments</vt:lpstr>
      <vt:lpstr>PSYCHOLOGICAL INFLUENCES ON CONSUMER BEHAVIOR CONSUMER PERCEPTION (2 of 2)</vt:lpstr>
      <vt:lpstr>PSYCHOLOGICAL INFLUENCES ON CONSUMER BEHAVIOR CONSUMER VALUES, BELIEFS, AND ATTITUDES (1 of 2)</vt:lpstr>
      <vt:lpstr>PSYCHOLOGICAL INFLUENCES ON CONSUMER BEHAVIOR CONSUMER VALUES, BELIEFS, AND ATTITUDES (2 of 2)</vt:lpstr>
      <vt:lpstr>PSYCHOLOGICAL INFLUENCES ON CONSUMER BEHAVIOR CONSUMER LIFESTYLE</vt:lpstr>
      <vt:lpstr>SOCIOCULTURAL INFLUENCES ON CONSUMER BEHAVIOR PERSONAL INFLUENCE</vt:lpstr>
      <vt:lpstr>SOCIOCULTURAL INFLUENCES ON CONSUMER BEHAVIOR REFERENCE GROUPS</vt:lpstr>
      <vt:lpstr>VIDEO CASE – Key Considerations Coppertone </vt:lpstr>
      <vt:lpstr> COPPERTONE: CREATING THE LEADING SUN CARE BRAND BY UNDERSTANDING CONSUMERS</vt:lpstr>
      <vt:lpstr>Homework Assignment</vt:lpstr>
      <vt:lpstr>Reading &amp; Homework Assignments for Monday</vt:lpstr>
      <vt:lpstr>The Rady School of Management </vt:lpstr>
      <vt:lpstr>MARKETING MATTERS BzzAgent—The Buzz Experience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169</cp:revision>
  <cp:lastPrinted>2013-04-01T20:55:20Z</cp:lastPrinted>
  <dcterms:created xsi:type="dcterms:W3CDTF">2011-10-17T21:09:11Z</dcterms:created>
  <dcterms:modified xsi:type="dcterms:W3CDTF">2020-01-20T19:19:25Z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